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7" r:id="rId2"/>
    <p:sldId id="263" r:id="rId3"/>
    <p:sldId id="269" r:id="rId4"/>
    <p:sldId id="256" r:id="rId5"/>
    <p:sldId id="258" r:id="rId6"/>
    <p:sldId id="259" r:id="rId7"/>
    <p:sldId id="303" r:id="rId8"/>
    <p:sldId id="267" r:id="rId9"/>
    <p:sldId id="260" r:id="rId10"/>
    <p:sldId id="268" r:id="rId11"/>
    <p:sldId id="270" r:id="rId12"/>
    <p:sldId id="280" r:id="rId13"/>
    <p:sldId id="275" r:id="rId14"/>
    <p:sldId id="281" r:id="rId15"/>
    <p:sldId id="277" r:id="rId16"/>
    <p:sldId id="282" r:id="rId17"/>
    <p:sldId id="278" r:id="rId18"/>
    <p:sldId id="283" r:id="rId19"/>
    <p:sldId id="285" r:id="rId20"/>
    <p:sldId id="284" r:id="rId21"/>
    <p:sldId id="279" r:id="rId22"/>
    <p:sldId id="286" r:id="rId23"/>
    <p:sldId id="287" r:id="rId24"/>
    <p:sldId id="298" r:id="rId25"/>
    <p:sldId id="299" r:id="rId26"/>
    <p:sldId id="300" r:id="rId27"/>
    <p:sldId id="301" r:id="rId28"/>
    <p:sldId id="302" r:id="rId29"/>
    <p:sldId id="272" r:id="rId30"/>
    <p:sldId id="265" r:id="rId31"/>
    <p:sldId id="266" r:id="rId32"/>
    <p:sldId id="273" r:id="rId33"/>
    <p:sldId id="274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3" userDrawn="1">
          <p15:clr>
            <a:srgbClr val="A4A3A4"/>
          </p15:clr>
        </p15:guide>
        <p15:guide id="3" pos="5397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718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0" autoAdjust="0"/>
    <p:restoredTop sz="97446" autoAdjust="0"/>
  </p:normalViewPr>
  <p:slideViewPr>
    <p:cSldViewPr snapToGrid="0">
      <p:cViewPr varScale="1">
        <p:scale>
          <a:sx n="126" d="100"/>
          <a:sy n="126" d="100"/>
        </p:scale>
        <p:origin x="1152" y="132"/>
      </p:cViewPr>
      <p:guideLst>
        <p:guide pos="363"/>
        <p:guide pos="5397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ndrej.benes\AppData\Local\Microsoft\Windows\Temporary%20Internet%20Files\Content.Outlook\3V25S1U2\20170116_TRI_CG_SKA_4Q_v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ndrej.benes\AppData\Local\Microsoft\Windows\Temporary%20Internet%20Files\Content.Outlook\3V25S1U2\20170116_TRI_CG_SKA_4Q_v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ndrej.benes\AppData\Local\Microsoft\Windows\Temporary%20Internet%20Files\Content.Outlook\3V25S1U2\20170116_TRI_CG_SKA_4Q_v2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0651301953926818E-2"/>
                  <c:y val="-5.50217530883667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37-4479-898F-9EFDA896C692}"/>
                </c:ext>
              </c:extLst>
            </c:dLbl>
            <c:dLbl>
              <c:idx val="1"/>
              <c:layout>
                <c:manualLayout>
                  <c:x val="3.5502942037767419E-3"/>
                  <c:y val="-2.75108765441833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37-4479-898F-9EFDA896C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dostupne!$A$3:$A$12</c:f>
              <c:strCache>
                <c:ptCount val="10"/>
                <c:pt idx="0">
                  <c:v>Praha 1</c:v>
                </c:pt>
                <c:pt idx="1">
                  <c:v>Praha 2</c:v>
                </c:pt>
                <c:pt idx="2">
                  <c:v>Praha 3</c:v>
                </c:pt>
                <c:pt idx="3">
                  <c:v>Praha 4</c:v>
                </c:pt>
                <c:pt idx="4">
                  <c:v>Praha 5</c:v>
                </c:pt>
                <c:pt idx="5">
                  <c:v>Praha 6</c:v>
                </c:pt>
                <c:pt idx="6">
                  <c:v>Praha 7</c:v>
                </c:pt>
                <c:pt idx="7">
                  <c:v>Praha 8</c:v>
                </c:pt>
                <c:pt idx="8">
                  <c:v>Praha 9</c:v>
                </c:pt>
                <c:pt idx="9">
                  <c:v>Praha 10</c:v>
                </c:pt>
              </c:strCache>
            </c:strRef>
          </c:cat>
          <c:val>
            <c:numRef>
              <c:f>dostupne!$E$3:$E$12</c:f>
              <c:numCache>
                <c:formatCode>0.0%</c:formatCode>
                <c:ptCount val="10"/>
                <c:pt idx="0">
                  <c:v>1.7474484457906121E-2</c:v>
                </c:pt>
                <c:pt idx="1">
                  <c:v>1.4987261935979518E-2</c:v>
                </c:pt>
                <c:pt idx="2">
                  <c:v>6.9662880287852488E-2</c:v>
                </c:pt>
                <c:pt idx="3">
                  <c:v>0.1270809872975385</c:v>
                </c:pt>
                <c:pt idx="4">
                  <c:v>0.235354825267027</c:v>
                </c:pt>
                <c:pt idx="5">
                  <c:v>4.4403640583017101E-2</c:v>
                </c:pt>
                <c:pt idx="6">
                  <c:v>7.8368485866889423E-2</c:v>
                </c:pt>
                <c:pt idx="7">
                  <c:v>0.10952770503425645</c:v>
                </c:pt>
                <c:pt idx="8">
                  <c:v>0.15846380465492563</c:v>
                </c:pt>
                <c:pt idx="9">
                  <c:v>0.1446759246146081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7-4479-898F-9EFDA896C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2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3606823744728873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9E-4A32-9A0A-77052A920B65}"/>
                </c:ext>
              </c:extLst>
            </c:dLbl>
            <c:dLbl>
              <c:idx val="1"/>
              <c:layout>
                <c:manualLayout>
                  <c:x val="2.5701778184487881E-2"/>
                  <c:y val="5.534903778748541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9E-4A32-9A0A-77052A920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prodane_4Q!$A$4:$A$13</c:f>
              <c:strCache>
                <c:ptCount val="10"/>
                <c:pt idx="0">
                  <c:v>Praha 1</c:v>
                </c:pt>
                <c:pt idx="1">
                  <c:v>Praha 2</c:v>
                </c:pt>
                <c:pt idx="2">
                  <c:v>Praha 3</c:v>
                </c:pt>
                <c:pt idx="3">
                  <c:v>Praha 4</c:v>
                </c:pt>
                <c:pt idx="4">
                  <c:v>Praha 5</c:v>
                </c:pt>
                <c:pt idx="5">
                  <c:v>Praha 6</c:v>
                </c:pt>
                <c:pt idx="6">
                  <c:v>Praha 7</c:v>
                </c:pt>
                <c:pt idx="7">
                  <c:v>Praha 8</c:v>
                </c:pt>
                <c:pt idx="8">
                  <c:v>Praha 9</c:v>
                </c:pt>
                <c:pt idx="9">
                  <c:v>Praha 10</c:v>
                </c:pt>
              </c:strCache>
            </c:strRef>
          </c:cat>
          <c:val>
            <c:numRef>
              <c:f>prodane_4Q!$E$4:$E$13</c:f>
              <c:numCache>
                <c:formatCode>0.00%</c:formatCode>
                <c:ptCount val="10"/>
                <c:pt idx="0">
                  <c:v>4.3756390565002738E-3</c:v>
                </c:pt>
                <c:pt idx="1">
                  <c:v>9.614097641250683E-3</c:v>
                </c:pt>
                <c:pt idx="2">
                  <c:v>0.106733132199671</c:v>
                </c:pt>
                <c:pt idx="3">
                  <c:v>6.8530517462058863E-2</c:v>
                </c:pt>
                <c:pt idx="4">
                  <c:v>0.19171907112817699</c:v>
                </c:pt>
                <c:pt idx="5">
                  <c:v>1.6996800146279054E-2</c:v>
                </c:pt>
                <c:pt idx="6">
                  <c:v>2.4921411592612908E-2</c:v>
                </c:pt>
                <c:pt idx="7">
                  <c:v>0.12560570488206271</c:v>
                </c:pt>
                <c:pt idx="8">
                  <c:v>0.29638950447979567</c:v>
                </c:pt>
                <c:pt idx="9">
                  <c:v>0.15831548729201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E-4A32-9A0A-77052A920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82612741105952714"/>
          <c:y val="0.22182194650362957"/>
          <c:w val="9.3743515777070588E-2"/>
          <c:h val="0.56742569664064091"/>
        </c:manualLayout>
      </c:layout>
      <c:overlay val="0"/>
      <c:txPr>
        <a:bodyPr/>
        <a:lstStyle/>
        <a:p>
          <a:pPr rtl="0">
            <a:defRPr sz="12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5"/>
              <c:layout>
                <c:manualLayout>
                  <c:x val="2.808046786039365E-2"/>
                  <c:y val="2.81773075939175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65-4ED1-9B43-825C057EF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prodane_4Q!$I$4:$I$9</c:f>
              <c:strCache>
                <c:ptCount val="6"/>
                <c:pt idx="0">
                  <c:v>1+kk</c:v>
                </c:pt>
                <c:pt idx="1">
                  <c:v>2+kk</c:v>
                </c:pt>
                <c:pt idx="2">
                  <c:v>3+kk</c:v>
                </c:pt>
                <c:pt idx="3">
                  <c:v>4+kk</c:v>
                </c:pt>
                <c:pt idx="4">
                  <c:v>5+kk</c:v>
                </c:pt>
                <c:pt idx="5">
                  <c:v>větší</c:v>
                </c:pt>
              </c:strCache>
            </c:strRef>
          </c:cat>
          <c:val>
            <c:numRef>
              <c:f>prodane_4Q!$L$4:$L$9</c:f>
              <c:numCache>
                <c:formatCode>0.0%</c:formatCode>
                <c:ptCount val="6"/>
                <c:pt idx="0">
                  <c:v>0.25331758733950505</c:v>
                </c:pt>
                <c:pt idx="1">
                  <c:v>0.36562708271125732</c:v>
                </c:pt>
                <c:pt idx="2">
                  <c:v>0.23494653627948664</c:v>
                </c:pt>
                <c:pt idx="3">
                  <c:v>0.12088616004777546</c:v>
                </c:pt>
                <c:pt idx="4">
                  <c:v>2.2072633621976794E-2</c:v>
                </c:pt>
                <c:pt idx="5">
                  <c:v>3.1500000000000035E-3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5-4ED1-9B43-825C057EF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85000337800903869"/>
          <c:y val="0.28723126447553671"/>
          <c:w val="6.5755218409780769E-2"/>
          <c:h val="0.34664078791739328"/>
        </c:manualLayout>
      </c:layout>
      <c:overlay val="0"/>
      <c:txPr>
        <a:bodyPr/>
        <a:lstStyle/>
        <a:p>
          <a:pPr rtl="0">
            <a:defRPr sz="12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6D3B0-2DFF-4A32-B164-6058862FBF48}" type="datetimeFigureOut">
              <a:rPr lang="cs-CZ" smtClean="0"/>
              <a:t>25.01.2017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2A6A9-C073-4B6D-B77B-17FA5DDBB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968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2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0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3086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5508" y="1509757"/>
            <a:ext cx="805298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100" b="1" dirty="0">
                <a:solidFill>
                  <a:srgbClr val="003366"/>
                </a:solidFill>
              </a:rPr>
              <a:t>Analýza realitního trhu za rok 2016 </a:t>
            </a:r>
          </a:p>
          <a:p>
            <a:pPr algn="ctr"/>
            <a:r>
              <a:rPr lang="cs-CZ" sz="4100" b="1" dirty="0">
                <a:solidFill>
                  <a:srgbClr val="003366"/>
                </a:solidFill>
              </a:rPr>
              <a:t>a aktuální situace na trhu s byty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42872" y="4110490"/>
            <a:ext cx="3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dirty="0">
                <a:solidFill>
                  <a:srgbClr val="003366"/>
                </a:solidFill>
              </a:rPr>
              <a:t>25. 1. 2017</a:t>
            </a:r>
          </a:p>
        </p:txBody>
      </p:sp>
    </p:spTree>
    <p:extLst>
      <p:ext uri="{BB962C8B-B14F-4D97-AF65-F5344CB8AC3E}">
        <p14:creationId xmlns:p14="http://schemas.microsoft.com/office/powerpoint/2010/main" val="383154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cs-CZ" sz="5200" b="1" baseline="30000" dirty="0">
                <a:solidFill>
                  <a:srgbClr val="003366"/>
                </a:solidFill>
                <a:latin typeface="+mn-lt"/>
              </a:rPr>
              <a:t>Obrovský multiplikační efekt developmentu</a:t>
            </a:r>
            <a:endParaRPr lang="cs-CZ" sz="52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6264" y="1926668"/>
            <a:ext cx="79914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Stavebnictví a realitní trh se významně podílejí na fungování ekonomiky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Podíl stavebnictví na HDP 7,3 %, realitní činnost dalších 6,2 %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Multiplikační efekt je jeden z nejvyšších v rámci české ekonomiky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Zvýšení stavební produkce o milion Kč vynese v dalších odvětvích zvýšení produkce o 1,83 mil. Kč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Nové pracovní místo ve stavebnictví vytvoří 1,75 pracovních míst v dalších odvětvích</a:t>
            </a:r>
          </a:p>
          <a:p>
            <a:pPr>
              <a:spcAft>
                <a:spcPts val="1200"/>
              </a:spcAft>
            </a:pPr>
            <a:endParaRPr lang="cs-CZ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spcAft>
                <a:spcPts val="1200"/>
              </a:spcAft>
            </a:pPr>
            <a:r>
              <a:rPr lang="cs-CZ" sz="20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2706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3086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42478" y="1540535"/>
            <a:ext cx="845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3366"/>
                </a:solidFill>
              </a:rPr>
              <a:t>Vývoj cen bytů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2217" y="4110490"/>
            <a:ext cx="810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3366"/>
                </a:solidFill>
              </a:rPr>
              <a:t>Marcel Soural, </a:t>
            </a:r>
            <a:r>
              <a:rPr lang="cs-CZ" sz="2800" dirty="0" err="1">
                <a:solidFill>
                  <a:srgbClr val="003366"/>
                </a:solidFill>
              </a:rPr>
              <a:t>Trigema</a:t>
            </a:r>
            <a:endParaRPr lang="cs-CZ" sz="28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3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6263" y="794602"/>
            <a:ext cx="7207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66"/>
                </a:solidFill>
              </a:rPr>
              <a:t>Průměrná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cena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dostupných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bytů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překročila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hranici</a:t>
            </a:r>
            <a:r>
              <a:rPr lang="en-US" sz="3200" b="1" dirty="0">
                <a:solidFill>
                  <a:srgbClr val="003366"/>
                </a:solidFill>
              </a:rPr>
              <a:t> 75 000 </a:t>
            </a:r>
            <a:r>
              <a:rPr lang="en-US" sz="3200" b="1" dirty="0" err="1">
                <a:solidFill>
                  <a:srgbClr val="003366"/>
                </a:solidFill>
              </a:rPr>
              <a:t>Kč</a:t>
            </a:r>
            <a:r>
              <a:rPr lang="en-US" sz="3200" b="1" dirty="0">
                <a:solidFill>
                  <a:srgbClr val="003366"/>
                </a:solidFill>
              </a:rPr>
              <a:t> s DPH / m</a:t>
            </a:r>
            <a:r>
              <a:rPr lang="en-US" sz="3200" b="1" baseline="30000" dirty="0">
                <a:solidFill>
                  <a:srgbClr val="003366"/>
                </a:solidFill>
              </a:rPr>
              <a:t>2</a:t>
            </a:r>
            <a:r>
              <a:rPr lang="en-US" sz="3200" b="1" dirty="0">
                <a:solidFill>
                  <a:srgbClr val="003366"/>
                </a:solidFill>
              </a:rPr>
              <a:t>, </a:t>
            </a:r>
            <a:r>
              <a:rPr lang="en-US" sz="3200" b="1" dirty="0" err="1">
                <a:solidFill>
                  <a:srgbClr val="003366"/>
                </a:solidFill>
              </a:rPr>
              <a:t>meziročně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vzrostla</a:t>
            </a:r>
            <a:r>
              <a:rPr lang="en-US" sz="3200" b="1" dirty="0">
                <a:solidFill>
                  <a:srgbClr val="003366"/>
                </a:solidFill>
              </a:rPr>
              <a:t> o 17,4 %.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6262" y="4323099"/>
            <a:ext cx="7991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Průměrn</a:t>
            </a:r>
            <a:r>
              <a:rPr lang="en-US" sz="1600" b="1" dirty="0"/>
              <a:t>á</a:t>
            </a:r>
            <a:r>
              <a:rPr lang="cs-CZ" sz="1600" b="1" dirty="0"/>
              <a:t> cena </a:t>
            </a:r>
            <a:r>
              <a:rPr lang="cs-CZ" sz="1600" b="1" dirty="0" err="1"/>
              <a:t>dostupn</a:t>
            </a:r>
            <a:r>
              <a:rPr lang="en-US" sz="1600" b="1" dirty="0"/>
              <a:t>ý</a:t>
            </a:r>
            <a:r>
              <a:rPr lang="cs-CZ" sz="1600" b="1" dirty="0"/>
              <a:t>ch bytů: </a:t>
            </a:r>
            <a:r>
              <a:rPr lang="cs-CZ" sz="1600" dirty="0"/>
              <a:t>Podíl celkové nabídkové ceny s DPH za byt a podlahové plochy bytu</a:t>
            </a:r>
            <a:r>
              <a:rPr lang="en-US" sz="1600" dirty="0"/>
              <a:t> </a:t>
            </a:r>
            <a:r>
              <a:rPr lang="cs-CZ" sz="1600" dirty="0"/>
              <a:t>uváděné developerem (dle NOZ).</a:t>
            </a:r>
          </a:p>
        </p:txBody>
      </p:sp>
    </p:spTree>
    <p:extLst>
      <p:ext uri="{BB962C8B-B14F-4D97-AF65-F5344CB8AC3E}">
        <p14:creationId xmlns:p14="http://schemas.microsoft.com/office/powerpoint/2010/main" val="107507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Průměrná</a:t>
            </a:r>
            <a:r>
              <a:rPr lang="en-US" sz="5400" b="1" baseline="30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cena</a:t>
            </a:r>
            <a:r>
              <a:rPr lang="en-US" sz="5400" b="1" baseline="30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dostupných</a:t>
            </a:r>
            <a:r>
              <a:rPr lang="en-US" sz="5400" b="1" baseline="30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bytů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/>
          <a:stretch/>
        </p:blipFill>
        <p:spPr>
          <a:xfrm>
            <a:off x="576263" y="1272329"/>
            <a:ext cx="7920000" cy="51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5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6263" y="794602"/>
            <a:ext cx="7207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66"/>
                </a:solidFill>
              </a:rPr>
              <a:t>Průměrná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cena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prodaných</a:t>
            </a:r>
            <a:r>
              <a:rPr lang="en-US" sz="3200" b="1">
                <a:solidFill>
                  <a:srgbClr val="003366"/>
                </a:solidFill>
              </a:rPr>
              <a:t> bytů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překročila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hranici</a:t>
            </a:r>
            <a:r>
              <a:rPr lang="en-US" sz="3200" b="1" dirty="0">
                <a:solidFill>
                  <a:srgbClr val="003366"/>
                </a:solidFill>
              </a:rPr>
              <a:t> 70 000 </a:t>
            </a:r>
            <a:r>
              <a:rPr lang="en-US" sz="3200" b="1" dirty="0" err="1">
                <a:solidFill>
                  <a:srgbClr val="003366"/>
                </a:solidFill>
              </a:rPr>
              <a:t>Kč</a:t>
            </a:r>
            <a:r>
              <a:rPr lang="en-US" sz="3200" b="1" dirty="0">
                <a:solidFill>
                  <a:srgbClr val="003366"/>
                </a:solidFill>
              </a:rPr>
              <a:t> s DPH / m</a:t>
            </a:r>
            <a:r>
              <a:rPr lang="en-US" sz="3200" b="1" baseline="30000" dirty="0">
                <a:solidFill>
                  <a:srgbClr val="003366"/>
                </a:solidFill>
              </a:rPr>
              <a:t>2</a:t>
            </a:r>
            <a:r>
              <a:rPr lang="en-US" sz="3200" b="1" dirty="0">
                <a:solidFill>
                  <a:srgbClr val="003366"/>
                </a:solidFill>
              </a:rPr>
              <a:t>, </a:t>
            </a:r>
            <a:r>
              <a:rPr lang="en-US" sz="3200" b="1" dirty="0" err="1">
                <a:solidFill>
                  <a:srgbClr val="003366"/>
                </a:solidFill>
              </a:rPr>
              <a:t>meziročně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vzrostla</a:t>
            </a:r>
            <a:r>
              <a:rPr lang="en-US" sz="3200" b="1" dirty="0">
                <a:solidFill>
                  <a:srgbClr val="003366"/>
                </a:solidFill>
              </a:rPr>
              <a:t> o 19,5 %.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6262" y="4323099"/>
            <a:ext cx="7991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Průměrn</a:t>
            </a:r>
            <a:r>
              <a:rPr lang="en-US" sz="1600" b="1" dirty="0"/>
              <a:t>á</a:t>
            </a:r>
            <a:r>
              <a:rPr lang="cs-CZ" sz="1600" b="1" dirty="0"/>
              <a:t> cena </a:t>
            </a:r>
            <a:r>
              <a:rPr lang="en-US" sz="1600" b="1" dirty="0" err="1"/>
              <a:t>prodaných</a:t>
            </a:r>
            <a:r>
              <a:rPr lang="cs-CZ" sz="1600" b="1" dirty="0"/>
              <a:t> bytů: </a:t>
            </a:r>
            <a:r>
              <a:rPr lang="cs-CZ" sz="1600" dirty="0"/>
              <a:t>Podíl poslední veřejné celkové nabídkové ceny s DPH za byt</a:t>
            </a:r>
            <a:r>
              <a:rPr lang="en-US" sz="1600" dirty="0"/>
              <a:t> </a:t>
            </a:r>
            <a:r>
              <a:rPr lang="pt-BR" sz="1600" dirty="0"/>
              <a:t>a podlahové plochy bytu uváděné developerem (dle NOZ).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33814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Průměrná</a:t>
            </a:r>
            <a:r>
              <a:rPr lang="en-US" sz="5400" b="1" baseline="30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cena</a:t>
            </a:r>
            <a:r>
              <a:rPr lang="en-US" sz="5400" b="1" baseline="30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prodaných</a:t>
            </a:r>
            <a:r>
              <a:rPr lang="en-US" sz="5400" b="1" baseline="30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bytů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/>
          <a:stretch/>
        </p:blipFill>
        <p:spPr>
          <a:xfrm>
            <a:off x="576263" y="1272329"/>
            <a:ext cx="7920000" cy="51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8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6263" y="794602"/>
            <a:ext cx="7207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66"/>
                </a:solidFill>
              </a:rPr>
              <a:t>V </a:t>
            </a:r>
            <a:r>
              <a:rPr lang="en-US" sz="3200" b="1" dirty="0" err="1">
                <a:solidFill>
                  <a:srgbClr val="003366"/>
                </a:solidFill>
              </a:rPr>
              <a:t>roce</a:t>
            </a:r>
            <a:r>
              <a:rPr lang="en-US" sz="3200" b="1" dirty="0">
                <a:solidFill>
                  <a:srgbClr val="003366"/>
                </a:solidFill>
              </a:rPr>
              <a:t> 2016 </a:t>
            </a:r>
            <a:r>
              <a:rPr lang="en-US" sz="3200" b="1" dirty="0" err="1">
                <a:solidFill>
                  <a:srgbClr val="003366"/>
                </a:solidFill>
              </a:rPr>
              <a:t>bylo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prodáno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více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než</a:t>
            </a:r>
            <a:r>
              <a:rPr lang="en-US" sz="3200" b="1" dirty="0">
                <a:solidFill>
                  <a:srgbClr val="003366"/>
                </a:solidFill>
              </a:rPr>
              <a:t> 60 % </a:t>
            </a:r>
            <a:r>
              <a:rPr lang="en-US" sz="3200" b="1" dirty="0" err="1">
                <a:solidFill>
                  <a:srgbClr val="003366"/>
                </a:solidFill>
              </a:rPr>
              <a:t>bytů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dražších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než</a:t>
            </a:r>
            <a:r>
              <a:rPr lang="en-US" sz="3200" b="1" dirty="0">
                <a:solidFill>
                  <a:srgbClr val="003366"/>
                </a:solidFill>
              </a:rPr>
              <a:t> 60 000 </a:t>
            </a:r>
            <a:r>
              <a:rPr lang="en-US" sz="3200" b="1" dirty="0" err="1">
                <a:solidFill>
                  <a:srgbClr val="003366"/>
                </a:solidFill>
              </a:rPr>
              <a:t>Kč</a:t>
            </a:r>
            <a:r>
              <a:rPr lang="en-US" sz="3200" b="1" dirty="0">
                <a:solidFill>
                  <a:srgbClr val="003366"/>
                </a:solidFill>
              </a:rPr>
              <a:t> s DPH / m</a:t>
            </a:r>
            <a:r>
              <a:rPr lang="en-US" sz="3200" b="1" baseline="30000" dirty="0">
                <a:solidFill>
                  <a:srgbClr val="003366"/>
                </a:solidFill>
              </a:rPr>
              <a:t>2</a:t>
            </a:r>
            <a:r>
              <a:rPr lang="en-US" sz="3200" b="1" dirty="0">
                <a:solidFill>
                  <a:srgbClr val="003366"/>
                </a:solidFill>
              </a:rPr>
              <a:t>.</a:t>
            </a:r>
          </a:p>
          <a:p>
            <a:endParaRPr lang="en-US" sz="3200" b="1" dirty="0">
              <a:solidFill>
                <a:srgbClr val="003366"/>
              </a:solidFill>
            </a:endParaRPr>
          </a:p>
          <a:p>
            <a:r>
              <a:rPr lang="en-US" sz="3200" b="1" dirty="0" err="1">
                <a:solidFill>
                  <a:srgbClr val="003366"/>
                </a:solidFill>
              </a:rPr>
              <a:t>Průměrná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cena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všech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prodaných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bytů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br>
              <a:rPr lang="en-US" sz="3200" b="1" dirty="0">
                <a:solidFill>
                  <a:srgbClr val="003366"/>
                </a:solidFill>
              </a:rPr>
            </a:br>
            <a:r>
              <a:rPr lang="en-US" sz="3200" b="1" dirty="0">
                <a:solidFill>
                  <a:srgbClr val="003366"/>
                </a:solidFill>
              </a:rPr>
              <a:t>v </a:t>
            </a:r>
            <a:r>
              <a:rPr lang="en-US" sz="3200" b="1" dirty="0" err="1">
                <a:solidFill>
                  <a:srgbClr val="003366"/>
                </a:solidFill>
              </a:rPr>
              <a:t>roce</a:t>
            </a:r>
            <a:r>
              <a:rPr lang="en-US" sz="3200" b="1" dirty="0">
                <a:solidFill>
                  <a:srgbClr val="003366"/>
                </a:solidFill>
              </a:rPr>
              <a:t> 2016 </a:t>
            </a:r>
            <a:r>
              <a:rPr lang="en-US" sz="3200" b="1" dirty="0" err="1">
                <a:solidFill>
                  <a:srgbClr val="003366"/>
                </a:solidFill>
              </a:rPr>
              <a:t>byla</a:t>
            </a:r>
            <a:r>
              <a:rPr lang="en-US" sz="3200" b="1" dirty="0">
                <a:solidFill>
                  <a:srgbClr val="003366"/>
                </a:solidFill>
              </a:rPr>
              <a:t> 66 582 </a:t>
            </a:r>
            <a:r>
              <a:rPr lang="en-US" sz="3200" b="1" dirty="0" err="1">
                <a:solidFill>
                  <a:srgbClr val="003366"/>
                </a:solidFill>
              </a:rPr>
              <a:t>Kč</a:t>
            </a:r>
            <a:r>
              <a:rPr lang="en-US" sz="3200" b="1" dirty="0">
                <a:solidFill>
                  <a:srgbClr val="003366"/>
                </a:solidFill>
              </a:rPr>
              <a:t> s DPH / m</a:t>
            </a:r>
            <a:r>
              <a:rPr lang="en-US" sz="3200" b="1" baseline="30000" dirty="0">
                <a:solidFill>
                  <a:srgbClr val="003366"/>
                </a:solidFill>
              </a:rPr>
              <a:t>2</a:t>
            </a:r>
            <a:r>
              <a:rPr lang="en-US" sz="3200" b="1" dirty="0">
                <a:solidFill>
                  <a:srgbClr val="003366"/>
                </a:solidFill>
              </a:rPr>
              <a:t>.</a:t>
            </a:r>
          </a:p>
          <a:p>
            <a:endParaRPr lang="en-US" sz="3200" b="1" dirty="0">
              <a:solidFill>
                <a:srgbClr val="003366"/>
              </a:solidFill>
            </a:endParaRPr>
          </a:p>
          <a:p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6262" y="4323099"/>
            <a:ext cx="7991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Průměrn</a:t>
            </a:r>
            <a:r>
              <a:rPr lang="en-US" sz="1600" b="1" dirty="0"/>
              <a:t>á</a:t>
            </a:r>
            <a:r>
              <a:rPr lang="cs-CZ" sz="1600" b="1" dirty="0"/>
              <a:t> cena </a:t>
            </a:r>
            <a:r>
              <a:rPr lang="en-US" sz="1600" b="1" dirty="0" err="1"/>
              <a:t>prodaných</a:t>
            </a:r>
            <a:r>
              <a:rPr lang="cs-CZ" sz="1600" b="1" dirty="0"/>
              <a:t> bytů: </a:t>
            </a:r>
            <a:r>
              <a:rPr lang="cs-CZ" sz="1600" dirty="0"/>
              <a:t>Podíl poslední veřejné celkové nabídkové ceny s DPH za byt</a:t>
            </a:r>
            <a:r>
              <a:rPr lang="en-US" sz="1600" dirty="0"/>
              <a:t> </a:t>
            </a:r>
            <a:r>
              <a:rPr lang="pt-BR" sz="1600" dirty="0"/>
              <a:t>a podlahové plochy bytu uváděné developerem (dle NOZ).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9081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 txBox="1">
            <a:spLocks/>
          </p:cNvSpPr>
          <p:nvPr/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baseline="30000" dirty="0" err="1">
                <a:solidFill>
                  <a:srgbClr val="003366"/>
                </a:solidFill>
                <a:latin typeface="+mn-lt"/>
              </a:rPr>
              <a:t>Srovnání</a:t>
            </a:r>
            <a:r>
              <a:rPr lang="en-US" sz="4800" b="1" baseline="30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4800" b="1" baseline="30000" dirty="0" err="1">
                <a:solidFill>
                  <a:srgbClr val="003366"/>
                </a:solidFill>
                <a:latin typeface="+mn-lt"/>
              </a:rPr>
              <a:t>segmentů</a:t>
            </a:r>
            <a:r>
              <a:rPr lang="en-US" sz="4800" b="1" baseline="30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4800" b="1" baseline="30000" dirty="0" err="1">
                <a:solidFill>
                  <a:srgbClr val="003366"/>
                </a:solidFill>
                <a:latin typeface="+mn-lt"/>
              </a:rPr>
              <a:t>prodaných</a:t>
            </a:r>
            <a:r>
              <a:rPr lang="en-US" sz="4800" b="1" baseline="30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4800" b="1" baseline="30000" dirty="0" err="1">
                <a:solidFill>
                  <a:srgbClr val="003366"/>
                </a:solidFill>
                <a:latin typeface="+mn-lt"/>
              </a:rPr>
              <a:t>bytů</a:t>
            </a:r>
            <a:r>
              <a:rPr lang="en-US" sz="4800" b="1" baseline="30000" dirty="0">
                <a:solidFill>
                  <a:srgbClr val="003366"/>
                </a:solidFill>
                <a:latin typeface="+mn-lt"/>
              </a:rPr>
              <a:t> 2016</a:t>
            </a:r>
            <a:r>
              <a:rPr lang="en-US" sz="4800" b="1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4800" b="1" baseline="30000" dirty="0">
                <a:solidFill>
                  <a:srgbClr val="003366"/>
                </a:solidFill>
                <a:latin typeface="+mn-lt"/>
              </a:rPr>
              <a:t>a 2015</a:t>
            </a:r>
            <a:endParaRPr lang="cs-CZ" sz="4800" b="1" baseline="30000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5"/>
          <a:stretch/>
        </p:blipFill>
        <p:spPr>
          <a:xfrm>
            <a:off x="612000" y="1106966"/>
            <a:ext cx="7920000" cy="50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8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6263" y="794602"/>
            <a:ext cx="7207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66"/>
                </a:solidFill>
              </a:rPr>
              <a:t>V </a:t>
            </a:r>
            <a:r>
              <a:rPr lang="en-US" sz="3200" b="1" dirty="0" err="1">
                <a:solidFill>
                  <a:srgbClr val="003366"/>
                </a:solidFill>
              </a:rPr>
              <a:t>roce</a:t>
            </a:r>
            <a:r>
              <a:rPr lang="en-US" sz="3200" b="1" dirty="0">
                <a:solidFill>
                  <a:srgbClr val="003366"/>
                </a:solidFill>
              </a:rPr>
              <a:t> 2016 </a:t>
            </a:r>
            <a:r>
              <a:rPr lang="en-US" sz="3200" b="1" dirty="0" err="1">
                <a:solidFill>
                  <a:srgbClr val="003366"/>
                </a:solidFill>
              </a:rPr>
              <a:t>byly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prodány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byty</a:t>
            </a:r>
            <a:r>
              <a:rPr lang="en-US" sz="3200" b="1" dirty="0">
                <a:solidFill>
                  <a:srgbClr val="003366"/>
                </a:solidFill>
              </a:rPr>
              <a:t> v </a:t>
            </a:r>
            <a:r>
              <a:rPr lang="en-US" sz="3200" b="1" dirty="0" err="1">
                <a:solidFill>
                  <a:srgbClr val="003366"/>
                </a:solidFill>
              </a:rPr>
              <a:t>odhadované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hodnotě</a:t>
            </a:r>
            <a:r>
              <a:rPr lang="en-US" sz="3200" b="1" dirty="0">
                <a:solidFill>
                  <a:srgbClr val="003366"/>
                </a:solidFill>
              </a:rPr>
              <a:t> 31 </a:t>
            </a:r>
            <a:r>
              <a:rPr lang="en-US" sz="3200" b="1" dirty="0" err="1">
                <a:solidFill>
                  <a:srgbClr val="003366"/>
                </a:solidFill>
              </a:rPr>
              <a:t>mld</a:t>
            </a:r>
            <a:r>
              <a:rPr lang="en-US" sz="3200" b="1" dirty="0">
                <a:solidFill>
                  <a:srgbClr val="003366"/>
                </a:solidFill>
              </a:rPr>
              <a:t>. </a:t>
            </a:r>
            <a:r>
              <a:rPr lang="en-US" sz="3200" b="1" dirty="0" err="1">
                <a:solidFill>
                  <a:srgbClr val="003366"/>
                </a:solidFill>
              </a:rPr>
              <a:t>Kč</a:t>
            </a:r>
            <a:r>
              <a:rPr lang="en-US" sz="3200" b="1" dirty="0">
                <a:solidFill>
                  <a:srgbClr val="003366"/>
                </a:solidFill>
              </a:rPr>
              <a:t>.</a:t>
            </a:r>
          </a:p>
          <a:p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6262" y="4323099"/>
            <a:ext cx="7991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Průměrn</a:t>
            </a:r>
            <a:r>
              <a:rPr lang="en-US" sz="1600" b="1" dirty="0"/>
              <a:t>á</a:t>
            </a:r>
            <a:r>
              <a:rPr lang="cs-CZ" sz="1600" b="1" dirty="0"/>
              <a:t> cena </a:t>
            </a:r>
            <a:r>
              <a:rPr lang="en-US" sz="1600" b="1" dirty="0" err="1"/>
              <a:t>prodaných</a:t>
            </a:r>
            <a:r>
              <a:rPr lang="cs-CZ" sz="1600" b="1" dirty="0"/>
              <a:t> bytů: </a:t>
            </a:r>
            <a:r>
              <a:rPr lang="cs-CZ" sz="1600" dirty="0"/>
              <a:t>Podíl posledních veřejných nabídkových cen s DPH za všechny prodané byty v roce 2016.</a:t>
            </a:r>
          </a:p>
        </p:txBody>
      </p:sp>
    </p:spTree>
    <p:extLst>
      <p:ext uri="{BB962C8B-B14F-4D97-AF65-F5344CB8AC3E}">
        <p14:creationId xmlns:p14="http://schemas.microsoft.com/office/powerpoint/2010/main" val="64944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76263" y="794602"/>
            <a:ext cx="7207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66"/>
                </a:solidFill>
              </a:rPr>
              <a:t>Na </a:t>
            </a:r>
            <a:r>
              <a:rPr lang="en-US" sz="3200" b="1" dirty="0" err="1">
                <a:solidFill>
                  <a:srgbClr val="003366"/>
                </a:solidFill>
              </a:rPr>
              <a:t>konci</a:t>
            </a:r>
            <a:r>
              <a:rPr lang="en-US" sz="3200" b="1" dirty="0">
                <a:solidFill>
                  <a:srgbClr val="003366"/>
                </a:solidFill>
              </a:rPr>
              <a:t> 4Q 2016 </a:t>
            </a:r>
            <a:r>
              <a:rPr lang="en-US" sz="3200" b="1" dirty="0" err="1">
                <a:solidFill>
                  <a:srgbClr val="003366"/>
                </a:solidFill>
              </a:rPr>
              <a:t>činila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br>
              <a:rPr lang="en-US" sz="3200" b="1" dirty="0">
                <a:solidFill>
                  <a:srgbClr val="003366"/>
                </a:solidFill>
              </a:rPr>
            </a:br>
            <a:r>
              <a:rPr lang="en-US" sz="3200" b="1" dirty="0" err="1">
                <a:solidFill>
                  <a:srgbClr val="003366"/>
                </a:solidFill>
              </a:rPr>
              <a:t>průměrná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cena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secondhandového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bytu</a:t>
            </a:r>
            <a:r>
              <a:rPr lang="en-US" sz="3200" b="1" dirty="0">
                <a:solidFill>
                  <a:srgbClr val="003366"/>
                </a:solidFill>
              </a:rPr>
              <a:t> 70 943 </a:t>
            </a:r>
            <a:r>
              <a:rPr lang="en-US" sz="3200" b="1" dirty="0" err="1">
                <a:solidFill>
                  <a:srgbClr val="003366"/>
                </a:solidFill>
              </a:rPr>
              <a:t>Kč</a:t>
            </a:r>
            <a:r>
              <a:rPr lang="en-US" sz="3200" b="1" dirty="0">
                <a:solidFill>
                  <a:srgbClr val="003366"/>
                </a:solidFill>
              </a:rPr>
              <a:t> / m</a:t>
            </a:r>
            <a:r>
              <a:rPr lang="en-US" sz="3200" b="1" baseline="30000" dirty="0">
                <a:solidFill>
                  <a:srgbClr val="003366"/>
                </a:solidFill>
              </a:rPr>
              <a:t>2</a:t>
            </a:r>
            <a:r>
              <a:rPr lang="en-US" sz="3200" b="1" dirty="0">
                <a:solidFill>
                  <a:srgbClr val="003366"/>
                </a:solidFill>
              </a:rPr>
              <a:t>(+ 0,71 %)</a:t>
            </a:r>
          </a:p>
          <a:p>
            <a:endParaRPr lang="en-US" sz="3200" b="1" dirty="0">
              <a:solidFill>
                <a:srgbClr val="003366"/>
              </a:solidFill>
            </a:endParaRPr>
          </a:p>
          <a:p>
            <a:r>
              <a:rPr lang="en-US" sz="3200" b="1" dirty="0" err="1">
                <a:solidFill>
                  <a:srgbClr val="003366"/>
                </a:solidFill>
              </a:rPr>
              <a:t>Medián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byl</a:t>
            </a:r>
            <a:r>
              <a:rPr lang="en-US" sz="3200" b="1" dirty="0">
                <a:solidFill>
                  <a:srgbClr val="003366"/>
                </a:solidFill>
              </a:rPr>
              <a:t> 66 489 </a:t>
            </a:r>
            <a:r>
              <a:rPr lang="en-US" sz="3200" b="1" dirty="0" err="1">
                <a:solidFill>
                  <a:srgbClr val="003366"/>
                </a:solidFill>
              </a:rPr>
              <a:t>Kč</a:t>
            </a:r>
            <a:r>
              <a:rPr lang="en-US" sz="3200" b="1" dirty="0">
                <a:solidFill>
                  <a:srgbClr val="003366"/>
                </a:solidFill>
              </a:rPr>
              <a:t> / m</a:t>
            </a:r>
            <a:r>
              <a:rPr lang="en-US" sz="3200" b="1" baseline="30000" dirty="0">
                <a:solidFill>
                  <a:srgbClr val="003366"/>
                </a:solidFill>
              </a:rPr>
              <a:t>2</a:t>
            </a:r>
            <a:r>
              <a:rPr lang="en-US" sz="3200" b="1" dirty="0">
                <a:solidFill>
                  <a:srgbClr val="003366"/>
                </a:solidFill>
              </a:rPr>
              <a:t>(+ 2,58 %)</a:t>
            </a:r>
          </a:p>
          <a:p>
            <a:endParaRPr lang="en-US" sz="3200" b="1" dirty="0">
              <a:solidFill>
                <a:srgbClr val="003366"/>
              </a:solidFill>
            </a:endParaRPr>
          </a:p>
          <a:p>
            <a:endParaRPr lang="en-US" sz="3200" b="1" dirty="0">
              <a:solidFill>
                <a:srgbClr val="003366"/>
              </a:solidFill>
            </a:endParaRPr>
          </a:p>
          <a:p>
            <a:endParaRPr lang="en-US" sz="3200" b="1" dirty="0">
              <a:solidFill>
                <a:srgbClr val="003366"/>
              </a:solidFill>
            </a:endParaRPr>
          </a:p>
          <a:p>
            <a:endParaRPr lang="en-US" sz="32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9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cs-CZ" sz="5400" b="1" baseline="30000" dirty="0">
                <a:solidFill>
                  <a:srgbClr val="003366"/>
                </a:solidFill>
                <a:latin typeface="+mn-lt"/>
              </a:rPr>
              <a:t>Rok společných analýz trhu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6263" y="1465973"/>
            <a:ext cx="799147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Výhody partnerství a konfrontace dat silných ale různorodých firem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 dirty="0" err="1"/>
              <a:t>Central</a:t>
            </a:r>
            <a:r>
              <a:rPr lang="cs-CZ" sz="1400" b="1" dirty="0"/>
              <a:t> Group </a:t>
            </a:r>
            <a:r>
              <a:rPr lang="cs-CZ" sz="1400" dirty="0"/>
              <a:t>– největší rezidenční developer na trhu v ČR, 23 let na trhu, 13.000 prodaných bytů, domů a parcel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 dirty="0" err="1"/>
              <a:t>Trigema</a:t>
            </a:r>
            <a:r>
              <a:rPr lang="cs-CZ" sz="1400" dirty="0"/>
              <a:t> – nejpropracovanější dlouhodobá metodika a sběr dat, 22 let na trhu, více než 1300 prodaných bytů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Skanska Reality </a:t>
            </a:r>
            <a:r>
              <a:rPr lang="cs-CZ" sz="1400" dirty="0"/>
              <a:t>– zázemí a zkušenosti mezinárodní stavební a developerské společnosti, 20 let na trhu, více než 7000 prodaných bytů v Praze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Nově rozšíření analýz o připravované rezidenční projekty (</a:t>
            </a:r>
            <a:r>
              <a:rPr lang="cs-CZ" dirty="0" err="1"/>
              <a:t>Central</a:t>
            </a:r>
            <a:r>
              <a:rPr lang="cs-CZ" dirty="0"/>
              <a:t> Group), </a:t>
            </a:r>
            <a:r>
              <a:rPr lang="cs-CZ" dirty="0" err="1"/>
              <a:t>secondhandový</a:t>
            </a:r>
            <a:r>
              <a:rPr lang="cs-CZ" dirty="0"/>
              <a:t> trh a nájemné (</a:t>
            </a:r>
            <a:r>
              <a:rPr lang="cs-CZ" dirty="0" err="1"/>
              <a:t>Trigema</a:t>
            </a:r>
            <a:r>
              <a:rPr lang="cs-CZ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Metodika verifikovaná IPR, vylučuje neetické jednání a „kouzlení“ s čísly, pomohla kultivovat a profesionalizovat trh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Mezinárodní srovnání ve spolupráci s KPMG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Standardní čtvrtletní cyklus výstupů analýz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spcAft>
                <a:spcPts val="1200"/>
              </a:spcAft>
            </a:pPr>
            <a:r>
              <a:rPr lang="cs-CZ" sz="20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9777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6263" y="794602"/>
            <a:ext cx="7207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66"/>
                </a:solidFill>
              </a:rPr>
              <a:t>V </a:t>
            </a:r>
            <a:r>
              <a:rPr lang="en-US" sz="3200" b="1" dirty="0" err="1">
                <a:solidFill>
                  <a:srgbClr val="003366"/>
                </a:solidFill>
              </a:rPr>
              <a:t>Praze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existují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zásadní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rozdíly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mezi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cenami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nových</a:t>
            </a:r>
            <a:r>
              <a:rPr lang="en-US" sz="3200" b="1" dirty="0">
                <a:solidFill>
                  <a:srgbClr val="003366"/>
                </a:solidFill>
              </a:rPr>
              <a:t> a </a:t>
            </a:r>
            <a:r>
              <a:rPr lang="en-US" sz="3200" b="1" dirty="0" err="1">
                <a:solidFill>
                  <a:srgbClr val="003366"/>
                </a:solidFill>
              </a:rPr>
              <a:t>secondhandových</a:t>
            </a:r>
            <a:r>
              <a:rPr lang="en-US" sz="3200" b="1" dirty="0">
                <a:solidFill>
                  <a:srgbClr val="003366"/>
                </a:solidFill>
              </a:rPr>
              <a:t> </a:t>
            </a:r>
            <a:r>
              <a:rPr lang="en-US" sz="3200" b="1" dirty="0" err="1">
                <a:solidFill>
                  <a:srgbClr val="003366"/>
                </a:solidFill>
              </a:rPr>
              <a:t>bytů</a:t>
            </a:r>
            <a:r>
              <a:rPr lang="en-US" sz="3200" b="1" dirty="0">
                <a:solidFill>
                  <a:srgbClr val="003366"/>
                </a:solidFill>
              </a:rPr>
              <a:t>.</a:t>
            </a:r>
          </a:p>
          <a:p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6262" y="4323099"/>
            <a:ext cx="7991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Průměrn</a:t>
            </a:r>
            <a:r>
              <a:rPr lang="en-US" sz="1600" b="1" dirty="0"/>
              <a:t>á</a:t>
            </a:r>
            <a:r>
              <a:rPr lang="cs-CZ" sz="1600" b="1" dirty="0"/>
              <a:t> cena </a:t>
            </a:r>
            <a:r>
              <a:rPr lang="en-US" sz="1600" b="1" dirty="0" err="1"/>
              <a:t>prodaných</a:t>
            </a:r>
            <a:r>
              <a:rPr lang="cs-CZ" sz="1600" b="1" dirty="0"/>
              <a:t> bytů: </a:t>
            </a:r>
            <a:r>
              <a:rPr lang="cs-CZ" sz="1600" dirty="0"/>
              <a:t>Podíl poslední veřejné celkové nabídkové ceny s DPH za byt</a:t>
            </a:r>
            <a:r>
              <a:rPr lang="en-US" sz="1600" dirty="0"/>
              <a:t> </a:t>
            </a:r>
            <a:r>
              <a:rPr lang="pt-BR" sz="1600" dirty="0"/>
              <a:t>a podlahové plochy bytu uváděné developerem (dle NOZ).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0929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Srovnání</a:t>
            </a:r>
            <a:r>
              <a:rPr lang="en-US" sz="5400" b="1" baseline="30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ceny</a:t>
            </a:r>
            <a:r>
              <a:rPr lang="en-US" sz="5400" b="1" baseline="30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novostaveb</a:t>
            </a:r>
            <a:r>
              <a:rPr lang="en-US" sz="5400" b="1" baseline="30000" dirty="0">
                <a:solidFill>
                  <a:srgbClr val="003366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rgbClr val="003366"/>
                </a:solidFill>
                <a:latin typeface="+mn-lt"/>
              </a:rPr>
              <a:t>secondhandů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5"/>
          <a:stretch/>
        </p:blipFill>
        <p:spPr>
          <a:xfrm>
            <a:off x="151141" y="1106966"/>
            <a:ext cx="7920000" cy="498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9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rt Karolina_obyvak 8 np_1.jpg"/>
          <p:cNvPicPr>
            <a:picLocks noChangeAspect="1"/>
          </p:cNvPicPr>
          <p:nvPr/>
        </p:nvPicPr>
        <p:blipFill>
          <a:blip r:embed="rId2" cstate="screen"/>
          <a:srcRect t="15566"/>
          <a:stretch>
            <a:fillRect/>
          </a:stretch>
        </p:blipFill>
        <p:spPr>
          <a:xfrm>
            <a:off x="4550723" y="3098792"/>
            <a:ext cx="4593278" cy="2739043"/>
          </a:xfrm>
          <a:prstGeom prst="rect">
            <a:avLst/>
          </a:prstGeom>
        </p:spPr>
      </p:pic>
      <p:pic>
        <p:nvPicPr>
          <p:cNvPr id="6" name="Obrázek 5" descr="Port Karolina_koupelna 9 np.jpg"/>
          <p:cNvPicPr>
            <a:picLocks noChangeAspect="1"/>
          </p:cNvPicPr>
          <p:nvPr/>
        </p:nvPicPr>
        <p:blipFill>
          <a:blip r:embed="rId3" cstate="screen"/>
          <a:srcRect t="3730"/>
          <a:stretch>
            <a:fillRect/>
          </a:stretch>
        </p:blipFill>
        <p:spPr>
          <a:xfrm>
            <a:off x="4529457" y="-5"/>
            <a:ext cx="4614544" cy="3059521"/>
          </a:xfrm>
          <a:prstGeom prst="rect">
            <a:avLst/>
          </a:prstGeom>
        </p:spPr>
      </p:pic>
      <p:pic>
        <p:nvPicPr>
          <p:cNvPr id="7" name="Obrázek 6" descr="Port Karolina_loznice_8 np.jpg"/>
          <p:cNvPicPr>
            <a:picLocks noChangeAspect="1"/>
          </p:cNvPicPr>
          <p:nvPr/>
        </p:nvPicPr>
        <p:blipFill>
          <a:blip r:embed="rId4" cstate="screen"/>
          <a:srcRect t="3425"/>
          <a:stretch>
            <a:fillRect/>
          </a:stretch>
        </p:blipFill>
        <p:spPr>
          <a:xfrm>
            <a:off x="-8985" y="-4"/>
            <a:ext cx="4550723" cy="3103882"/>
          </a:xfrm>
          <a:prstGeom prst="rect">
            <a:avLst/>
          </a:prstGeom>
        </p:spPr>
      </p:pic>
      <p:pic>
        <p:nvPicPr>
          <p:cNvPr id="10" name="Obrázek 9" descr="Port Karolina_obyvak 8 np_3.jpg"/>
          <p:cNvPicPr>
            <a:picLocks noChangeAspect="1"/>
          </p:cNvPicPr>
          <p:nvPr/>
        </p:nvPicPr>
        <p:blipFill>
          <a:blip r:embed="rId5" cstate="screen"/>
          <a:srcRect t="13302"/>
          <a:stretch>
            <a:fillRect/>
          </a:stretch>
        </p:blipFill>
        <p:spPr>
          <a:xfrm>
            <a:off x="-359" y="3056467"/>
            <a:ext cx="4542456" cy="2781368"/>
          </a:xfrm>
          <a:prstGeom prst="rect">
            <a:avLst/>
          </a:prstGeom>
        </p:spPr>
      </p:pic>
      <p:sp>
        <p:nvSpPr>
          <p:cNvPr id="11" name="Rectangle 98"/>
          <p:cNvSpPr>
            <a:spLocks noChangeArrowheads="1"/>
          </p:cNvSpPr>
          <p:nvPr/>
        </p:nvSpPr>
        <p:spPr bwMode="auto">
          <a:xfrm>
            <a:off x="1269526" y="1770644"/>
            <a:ext cx="6585224" cy="12251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dirty="0">
              <a:solidFill>
                <a:srgbClr val="77B800"/>
              </a:solidFill>
              <a:latin typeface="Calibri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12205" y="-4050"/>
            <a:ext cx="45719" cy="585075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-8985" y="3049691"/>
            <a:ext cx="9152985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sp>
        <p:nvSpPr>
          <p:cNvPr id="15" name="Rectangle 98"/>
          <p:cNvSpPr>
            <a:spLocks noChangeArrowheads="1"/>
          </p:cNvSpPr>
          <p:nvPr/>
        </p:nvSpPr>
        <p:spPr bwMode="auto">
          <a:xfrm>
            <a:off x="1262235" y="3049691"/>
            <a:ext cx="6585224" cy="8116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dirty="0">
              <a:solidFill>
                <a:srgbClr val="77B800"/>
              </a:solidFill>
              <a:latin typeface="Calibri" pitchFamily="34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344124" y="1842332"/>
            <a:ext cx="65033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6000" lvl="2"/>
            <a:r>
              <a:rPr lang="cs-CZ" sz="2800" b="0" dirty="0">
                <a:solidFill>
                  <a:srgbClr val="0078C9"/>
                </a:solidFill>
                <a:latin typeface="+mn-lt"/>
              </a:rPr>
              <a:t>Zásoba a prodeje dle MČ, </a:t>
            </a:r>
            <a:br>
              <a:rPr lang="cs-CZ" sz="2800" b="0" dirty="0">
                <a:solidFill>
                  <a:srgbClr val="0078C9"/>
                </a:solidFill>
                <a:latin typeface="+mn-lt"/>
              </a:rPr>
            </a:br>
            <a:r>
              <a:rPr lang="cs-CZ" sz="2800" b="0" dirty="0">
                <a:solidFill>
                  <a:srgbClr val="0078C9"/>
                </a:solidFill>
                <a:latin typeface="+mn-lt"/>
              </a:rPr>
              <a:t>Nové trendy, Akvizice</a:t>
            </a:r>
            <a:br>
              <a:rPr lang="cs-CZ" sz="2800" b="0" dirty="0">
                <a:solidFill>
                  <a:srgbClr val="293E6B"/>
                </a:solidFill>
                <a:latin typeface="+mn-lt"/>
              </a:rPr>
            </a:br>
            <a:br>
              <a:rPr lang="cs-CZ" sz="2800" b="0" dirty="0">
                <a:solidFill>
                  <a:srgbClr val="293E6B"/>
                </a:solidFill>
              </a:rPr>
            </a:br>
            <a:r>
              <a:rPr lang="cs-CZ" b="0" dirty="0">
                <a:solidFill>
                  <a:srgbClr val="293E6B"/>
                </a:solidFill>
              </a:rPr>
              <a:t>Naďa Ptáčková,</a:t>
            </a:r>
          </a:p>
          <a:p>
            <a:pPr marL="36000" lvl="2"/>
            <a:r>
              <a:rPr lang="cs-CZ" b="0" dirty="0">
                <a:solidFill>
                  <a:srgbClr val="293E6B"/>
                </a:solidFill>
              </a:rPr>
              <a:t>generální ředitelka </a:t>
            </a:r>
            <a:r>
              <a:rPr lang="cs-CZ" b="0" dirty="0" err="1">
                <a:solidFill>
                  <a:srgbClr val="293E6B"/>
                </a:solidFill>
              </a:rPr>
              <a:t>Skanska</a:t>
            </a:r>
            <a:r>
              <a:rPr lang="cs-CZ" b="0" dirty="0">
                <a:solidFill>
                  <a:srgbClr val="293E6B"/>
                </a:solidFill>
              </a:rPr>
              <a:t> Reality a.s.</a:t>
            </a:r>
            <a:endParaRPr lang="en-US" b="0" dirty="0">
              <a:solidFill>
                <a:srgbClr val="293E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2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4512205" y="-4050"/>
            <a:ext cx="45719" cy="585075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-8985" y="3049691"/>
            <a:ext cx="9152985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1155419" y="517959"/>
            <a:ext cx="7988581" cy="5632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Arial" pitchFamily="34" charset="0"/>
              </a:rPr>
              <a:t>Zásoba nových bytů dle MČ</a:t>
            </a:r>
          </a:p>
        </p:txBody>
      </p:sp>
      <p:graphicFrame>
        <p:nvGraphicFramePr>
          <p:cNvPr id="17" name="Graf 16"/>
          <p:cNvGraphicFramePr/>
          <p:nvPr/>
        </p:nvGraphicFramePr>
        <p:xfrm>
          <a:off x="276206" y="1136131"/>
          <a:ext cx="7154055" cy="461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27335" y="5383850"/>
            <a:ext cx="2931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Skanska Reality, </a:t>
            </a:r>
            <a:r>
              <a:rPr lang="cs-CZ" sz="1100" dirty="0" err="1">
                <a:cs typeface="Arial" panose="020B0604020202020204" pitchFamily="34" charset="0"/>
              </a:rPr>
              <a:t>Trigema</a:t>
            </a:r>
            <a:r>
              <a:rPr lang="cs-CZ" sz="1100" dirty="0">
                <a:cs typeface="Arial" panose="020B0604020202020204" pitchFamily="34" charset="0"/>
              </a:rPr>
              <a:t>, </a:t>
            </a:r>
            <a:r>
              <a:rPr lang="cs-CZ" sz="1100" dirty="0" err="1">
                <a:cs typeface="Arial" panose="020B0604020202020204" pitchFamily="34" charset="0"/>
              </a:rPr>
              <a:t>Central</a:t>
            </a:r>
            <a:r>
              <a:rPr lang="cs-CZ" sz="1100" dirty="0">
                <a:cs typeface="Arial" panose="020B0604020202020204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098549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4512205" y="-4050"/>
            <a:ext cx="45719" cy="585075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-8985" y="3049691"/>
            <a:ext cx="9152985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1155419" y="517959"/>
            <a:ext cx="7988581" cy="5632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Arial" pitchFamily="34" charset="0"/>
              </a:rPr>
              <a:t>Prodeje nových bytů dle MČ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-293298" y="1053680"/>
          <a:ext cx="8400197" cy="458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obsah 4"/>
          <p:cNvSpPr txBox="1">
            <a:spLocks/>
          </p:cNvSpPr>
          <p:nvPr/>
        </p:nvSpPr>
        <p:spPr>
          <a:xfrm>
            <a:off x="1060550" y="5634077"/>
            <a:ext cx="3123275" cy="32785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800" b="0" i="0" u="none" strike="noStrike" kern="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Uvedené údaje jsou za 4. kvartál roku 2016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27335" y="5383850"/>
            <a:ext cx="2931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Skanska Reality,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Trigema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023843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4512205" y="-4050"/>
            <a:ext cx="45719" cy="585075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-8985" y="3049691"/>
            <a:ext cx="9152985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1155419" y="517959"/>
            <a:ext cx="7988581" cy="5632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Arial" pitchFamily="34" charset="0"/>
              </a:rPr>
              <a:t>Struktura prodávaných bytů</a:t>
            </a:r>
          </a:p>
        </p:txBody>
      </p:sp>
      <p:graphicFrame>
        <p:nvGraphicFramePr>
          <p:cNvPr id="8" name="Graf 7"/>
          <p:cNvGraphicFramePr/>
          <p:nvPr/>
        </p:nvGraphicFramePr>
        <p:xfrm>
          <a:off x="-232434" y="1274153"/>
          <a:ext cx="8140890" cy="450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127335" y="5383850"/>
            <a:ext cx="2931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Skanska Reality, </a:t>
            </a:r>
            <a:r>
              <a:rPr lang="cs-CZ" sz="1100" dirty="0" err="1">
                <a:cs typeface="Arial" panose="020B0604020202020204" pitchFamily="34" charset="0"/>
              </a:rPr>
              <a:t>Trigema</a:t>
            </a:r>
            <a:r>
              <a:rPr lang="cs-CZ" sz="1100" dirty="0">
                <a:cs typeface="Arial" panose="020B0604020202020204" pitchFamily="34" charset="0"/>
              </a:rPr>
              <a:t>, </a:t>
            </a:r>
            <a:r>
              <a:rPr lang="cs-CZ" sz="1100" dirty="0" err="1">
                <a:cs typeface="Arial" panose="020B0604020202020204" pitchFamily="34" charset="0"/>
              </a:rPr>
              <a:t>Central</a:t>
            </a:r>
            <a:r>
              <a:rPr lang="cs-CZ" sz="1100" dirty="0">
                <a:cs typeface="Arial" panose="020B0604020202020204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455184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4512205" y="-4050"/>
            <a:ext cx="45719" cy="585075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-8985" y="3049691"/>
            <a:ext cx="9152985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pic>
        <p:nvPicPr>
          <p:cNvPr id="6" name="Obrázek 5" descr="Manhattan-Apartment-Jacuzzi.jpg"/>
          <p:cNvPicPr>
            <a:picLocks noChangeAspect="1"/>
          </p:cNvPicPr>
          <p:nvPr/>
        </p:nvPicPr>
        <p:blipFill>
          <a:blip r:embed="rId2" cstate="screen"/>
          <a:srcRect t="6278"/>
          <a:stretch>
            <a:fillRect/>
          </a:stretch>
        </p:blipFill>
        <p:spPr>
          <a:xfrm>
            <a:off x="4608486" y="3430516"/>
            <a:ext cx="3629581" cy="2281767"/>
          </a:xfrm>
          <a:prstGeom prst="rect">
            <a:avLst/>
          </a:prstGeom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1144369" y="1142736"/>
            <a:ext cx="7591425" cy="254177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Řešení vnitřního prostředí (větrání, klimatizace, stínění)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Zelená řešení (certifikace budov, hospodaření s vodou atd.)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V interiéru první požadavky na „solitérní vanu do prostoru“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Požadavky na využití zahrádek/teras –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jacuzzi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, sauny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atd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Velmi podstatným se stává dostatečně prostorné parkování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Datové sítě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9" name="Obrázek 8" descr="bathroom-decor-inspiration-modern-bathroom-inspiration-on-bathroom-with-gorgeous-modern-bathroom-on-bathrooms-beautiful.jpg"/>
          <p:cNvPicPr>
            <a:picLocks noChangeAspect="1"/>
          </p:cNvPicPr>
          <p:nvPr/>
        </p:nvPicPr>
        <p:blipFill>
          <a:blip r:embed="rId3" cstate="screen"/>
          <a:srcRect t="6278"/>
          <a:stretch>
            <a:fillRect/>
          </a:stretch>
        </p:blipFill>
        <p:spPr>
          <a:xfrm>
            <a:off x="1212239" y="3430514"/>
            <a:ext cx="3258165" cy="2290212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1155419" y="509488"/>
            <a:ext cx="7988581" cy="5632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Arial" pitchFamily="34" charset="0"/>
              </a:rPr>
              <a:t>Nové trendy a preference klientů</a:t>
            </a:r>
          </a:p>
        </p:txBody>
      </p:sp>
    </p:spTree>
    <p:extLst>
      <p:ext uri="{BB962C8B-B14F-4D97-AF65-F5344CB8AC3E}">
        <p14:creationId xmlns:p14="http://schemas.microsoft.com/office/powerpoint/2010/main" val="1709375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4512205" y="-4050"/>
            <a:ext cx="45719" cy="585075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-8985" y="3049691"/>
            <a:ext cx="9152985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pic>
        <p:nvPicPr>
          <p:cNvPr id="12" name="Picture 2" descr="\\FS114\HOME1\eva.kerkova\Prezentace\SET\DSCN0064 Residence ČR Washington.JPG"/>
          <p:cNvPicPr>
            <a:picLocks noChangeAspect="1" noChangeArrowheads="1"/>
          </p:cNvPicPr>
          <p:nvPr/>
        </p:nvPicPr>
        <p:blipFill>
          <a:blip r:embed="rId2" cstate="screen"/>
          <a:srcRect b="9841"/>
          <a:stretch>
            <a:fillRect/>
          </a:stretch>
        </p:blipFill>
        <p:spPr bwMode="auto">
          <a:xfrm>
            <a:off x="0" y="1389782"/>
            <a:ext cx="9144000" cy="4460703"/>
          </a:xfrm>
          <a:prstGeom prst="rect">
            <a:avLst/>
          </a:prstGeom>
          <a:noFill/>
        </p:spPr>
      </p:pic>
      <p:sp>
        <p:nvSpPr>
          <p:cNvPr id="15" name="Title 6"/>
          <p:cNvSpPr txBox="1">
            <a:spLocks/>
          </p:cNvSpPr>
          <p:nvPr/>
        </p:nvSpPr>
        <p:spPr>
          <a:xfrm>
            <a:off x="1155419" y="509488"/>
            <a:ext cx="7988581" cy="5632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Arial" pitchFamily="34" charset="0"/>
              </a:rPr>
              <a:t>Akvizice: aktuální situace</a:t>
            </a:r>
          </a:p>
        </p:txBody>
      </p:sp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974785" y="2571340"/>
            <a:ext cx="7375585" cy="29910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dirty="0">
              <a:solidFill>
                <a:srgbClr val="77B800"/>
              </a:solidFill>
              <a:latin typeface="Calibri" pitchFamily="34" charset="0"/>
            </a:endParaRPr>
          </a:p>
        </p:txBody>
      </p:sp>
      <p:sp>
        <p:nvSpPr>
          <p:cNvPr id="17" name="Zástupný symbol pro obsah 4"/>
          <p:cNvSpPr txBox="1">
            <a:spLocks/>
          </p:cNvSpPr>
          <p:nvPr/>
        </p:nvSpPr>
        <p:spPr>
          <a:xfrm>
            <a:off x="1172680" y="2845050"/>
            <a:ext cx="7074173" cy="243264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ceny za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projekty s povolením (ÚR) v lokalitách s dobrou</a:t>
            </a:r>
            <a:b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dostupností do centra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od roku 2014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vzrostly o 34%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   – jedná se o menší projekty do cca 100 bytových jednotek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	  – problémem těchto projektů je jejich naprostý nedostatek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   – velká konkurence a zájem o tyto projekty ženou ceny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</a:t>
            </a:r>
            <a:r>
              <a:rPr kumimoji="0" lang="cs-CZ" sz="1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nahoru, jsou i nabídky, které jsou ve zmíněném porovnání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  až o 50% dražší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41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4512205" y="-4050"/>
            <a:ext cx="45719" cy="585075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-8985" y="3049691"/>
            <a:ext cx="9152985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cs-CZ" b="1" dirty="0"/>
          </a:p>
        </p:txBody>
      </p:sp>
      <p:pic>
        <p:nvPicPr>
          <p:cNvPr id="9" name="Obrázek 8" descr="shutterstock_130356110.jpg"/>
          <p:cNvPicPr>
            <a:picLocks noChangeAspect="1"/>
          </p:cNvPicPr>
          <p:nvPr/>
        </p:nvPicPr>
        <p:blipFill>
          <a:blip r:embed="rId2" cstate="screen"/>
          <a:srcRect t="19778" b="7418"/>
          <a:stretch>
            <a:fillRect/>
          </a:stretch>
        </p:blipFill>
        <p:spPr>
          <a:xfrm>
            <a:off x="0" y="1185326"/>
            <a:ext cx="9144000" cy="4673897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1155419" y="509488"/>
            <a:ext cx="7988581" cy="5632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Arial" pitchFamily="34" charset="0"/>
              </a:rPr>
              <a:t>Akvizice: aktuální situace</a:t>
            </a:r>
          </a:p>
        </p:txBody>
      </p:sp>
      <p:sp>
        <p:nvSpPr>
          <p:cNvPr id="11" name="Rectangle 98"/>
          <p:cNvSpPr>
            <a:spLocks noChangeArrowheads="1"/>
          </p:cNvSpPr>
          <p:nvPr/>
        </p:nvSpPr>
        <p:spPr bwMode="auto">
          <a:xfrm>
            <a:off x="974785" y="1718996"/>
            <a:ext cx="7691377" cy="29910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dirty="0">
              <a:solidFill>
                <a:srgbClr val="77B800"/>
              </a:solidFill>
              <a:latin typeface="Calibri" pitchFamily="34" charset="0"/>
            </a:endParaRPr>
          </a:p>
        </p:txBody>
      </p:sp>
      <p:sp>
        <p:nvSpPr>
          <p:cNvPr id="19" name="Zástupný symbol pro obsah 4"/>
          <p:cNvSpPr txBox="1">
            <a:spLocks/>
          </p:cNvSpPr>
          <p:nvPr/>
        </p:nvSpPr>
        <p:spPr>
          <a:xfrm>
            <a:off x="1102034" y="1872608"/>
            <a:ext cx="7591425" cy="284601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ceny za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multifázové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projekty s vhodným ÚP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od roku 2014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vzrostly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o cca 20%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   – specifické lokality pro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brownfieldy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zpravidla v dosahu metra či jiné  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 kolejové hromadné dopravy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   – tyto akvizice jsou však často navíc zatíženy demolicí a likvidací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 ekologických škod (tzv.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brownfieldy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   – v širším centru Prahy se ceny velkých akvizic pohybují na úrovni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malých projektů v odlehlejších lokalitách (viz projekty s ÚR)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719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3086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42478" y="1540535"/>
            <a:ext cx="845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3366"/>
                </a:solidFill>
              </a:rPr>
              <a:t>Srovnání se zahraničím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1617" y="4110490"/>
            <a:ext cx="810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3366"/>
                </a:solidFill>
              </a:rPr>
              <a:t>Pavel Kliment, KPMG</a:t>
            </a:r>
          </a:p>
        </p:txBody>
      </p:sp>
    </p:spTree>
    <p:extLst>
      <p:ext uri="{BB962C8B-B14F-4D97-AF65-F5344CB8AC3E}">
        <p14:creationId xmlns:p14="http://schemas.microsoft.com/office/powerpoint/2010/main" val="404078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3086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42478" y="1540535"/>
            <a:ext cx="845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3366"/>
                </a:solidFill>
              </a:rPr>
              <a:t>Vývoj prodeje bytů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1617" y="4110490"/>
            <a:ext cx="810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3366"/>
                </a:solidFill>
              </a:rPr>
              <a:t>Dušan Kunovský, </a:t>
            </a:r>
            <a:r>
              <a:rPr lang="cs-CZ" sz="2800" dirty="0" err="1">
                <a:solidFill>
                  <a:srgbClr val="003366"/>
                </a:solidFill>
              </a:rPr>
              <a:t>Central</a:t>
            </a:r>
            <a:r>
              <a:rPr lang="cs-CZ" sz="2800" dirty="0">
                <a:solidFill>
                  <a:srgbClr val="003366"/>
                </a:solidFill>
              </a:rPr>
              <a:t> Group </a:t>
            </a:r>
          </a:p>
        </p:txBody>
      </p:sp>
    </p:spTree>
    <p:extLst>
      <p:ext uri="{BB962C8B-B14F-4D97-AF65-F5344CB8AC3E}">
        <p14:creationId xmlns:p14="http://schemas.microsoft.com/office/powerpoint/2010/main" val="1729636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cs-CZ" sz="5400" b="1" baseline="30000" dirty="0">
                <a:solidFill>
                  <a:srgbClr val="003366"/>
                </a:solidFill>
                <a:latin typeface="+mn-lt"/>
              </a:rPr>
              <a:t>Schvalování výstavby nových bytů 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6262" y="5471073"/>
            <a:ext cx="79914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800" i="1" dirty="0"/>
              <a:t>Zdroj: statistické úřady, počet bytů na které bylo vydáno stavební povolení, Praha – počet bytů u kterých byla zahájena výstavba</a:t>
            </a:r>
            <a:endParaRPr lang="cs-CZ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22" y="1667990"/>
            <a:ext cx="8041354" cy="3699126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7785219" y="1368179"/>
            <a:ext cx="907760" cy="517771"/>
            <a:chOff x="6993924" y="1353065"/>
            <a:chExt cx="1699055" cy="969112"/>
          </a:xfrm>
        </p:grpSpPr>
        <p:sp>
          <p:nvSpPr>
            <p:cNvPr id="13" name="Obdélník 12"/>
            <p:cNvSpPr/>
            <p:nvPr/>
          </p:nvSpPr>
          <p:spPr>
            <a:xfrm>
              <a:off x="6993924" y="1353065"/>
              <a:ext cx="1699055" cy="969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842" y="1465376"/>
              <a:ext cx="1264895" cy="507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730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50131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cs-CZ" sz="5400" b="1" baseline="30000" dirty="0">
                <a:solidFill>
                  <a:srgbClr val="003366"/>
                </a:solidFill>
                <a:latin typeface="+mn-lt"/>
              </a:rPr>
              <a:t>Počet nových bytů na 100 tis. obyvatel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3185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93710" y="5421775"/>
            <a:ext cx="7991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800" dirty="0"/>
              <a:t>Zdroj: statistické úřady, KPMG kalkulace, Praha, Hamburk, Varšava – extrapolace údajů 1-11/2016; ostatní města extrapolace Q1-Q3 2016, průměrný počet obyvatel Praha, Vídeň, Bratislava Q1-Q3 2016, Varšava, Berlín Q1-Q2/2016, Hamburk, Budapešť 31. 12. 2015 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03" y="1419455"/>
            <a:ext cx="8678985" cy="3820260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7785219" y="1368179"/>
            <a:ext cx="907760" cy="517771"/>
            <a:chOff x="6993924" y="1353065"/>
            <a:chExt cx="1699055" cy="969112"/>
          </a:xfrm>
        </p:grpSpPr>
        <p:sp>
          <p:nvSpPr>
            <p:cNvPr id="19" name="Obdélník 18"/>
            <p:cNvSpPr/>
            <p:nvPr/>
          </p:nvSpPr>
          <p:spPr>
            <a:xfrm>
              <a:off x="6993924" y="1353065"/>
              <a:ext cx="1699055" cy="969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842" y="1465376"/>
              <a:ext cx="1264895" cy="507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231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cs-CZ" sz="5400" b="1" baseline="30000" dirty="0">
                <a:solidFill>
                  <a:srgbClr val="003366"/>
                </a:solidFill>
                <a:latin typeface="+mn-lt"/>
              </a:rPr>
              <a:t>Dostupnost nového bydlení se zhoršila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834377" y="4427021"/>
            <a:ext cx="2858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800" dirty="0"/>
              <a:t>Zdroj: Výpočty </a:t>
            </a:r>
            <a:r>
              <a:rPr lang="cs-CZ" sz="800" dirty="0" err="1"/>
              <a:t>Central</a:t>
            </a:r>
            <a:r>
              <a:rPr lang="cs-CZ" sz="800" dirty="0"/>
              <a:t> Group a KPMG, data: a) Praha – H1 2016 analýza společností </a:t>
            </a:r>
            <a:r>
              <a:rPr lang="cs-CZ" sz="800" dirty="0" err="1"/>
              <a:t>Trigema</a:t>
            </a:r>
            <a:r>
              <a:rPr lang="cs-CZ" sz="800" dirty="0"/>
              <a:t>, Skanska Reality a </a:t>
            </a:r>
            <a:r>
              <a:rPr lang="cs-CZ" sz="800" dirty="0" err="1"/>
              <a:t>Central</a:t>
            </a:r>
            <a:r>
              <a:rPr lang="cs-CZ" sz="800" dirty="0"/>
              <a:t> Group b) Bratislava – H1 2016, </a:t>
            </a:r>
            <a:r>
              <a:rPr lang="cs-CZ" sz="800" dirty="0" err="1"/>
              <a:t>Lexxus</a:t>
            </a:r>
            <a:r>
              <a:rPr lang="cs-CZ" sz="800" dirty="0"/>
              <a:t> Bratislava, </a:t>
            </a:r>
            <a:r>
              <a:rPr lang="cs-CZ" sz="800" dirty="0" err="1"/>
              <a:t>Bencont</a:t>
            </a:r>
            <a:r>
              <a:rPr lang="cs-CZ" sz="800" dirty="0"/>
              <a:t> c) Budapešť – H1 2016, Duna House d)Varšava – H1,  REAS | </a:t>
            </a:r>
            <a:r>
              <a:rPr lang="cs-CZ" sz="800" dirty="0" err="1"/>
              <a:t>Residential</a:t>
            </a:r>
            <a:r>
              <a:rPr lang="cs-CZ" sz="800" dirty="0"/>
              <a:t> </a:t>
            </a:r>
            <a:r>
              <a:rPr lang="cs-CZ" sz="800" dirty="0" err="1"/>
              <a:t>Advisors</a:t>
            </a:r>
            <a:r>
              <a:rPr lang="cs-CZ" sz="800" dirty="0"/>
              <a:t>, e)Vídeň – 2015, EHL / BUWOG f) Německá města – 2015 CBRE (průměrná velikost bytu), Jones Lang </a:t>
            </a:r>
            <a:r>
              <a:rPr lang="cs-CZ" sz="800" dirty="0" err="1"/>
              <a:t>Lasalle</a:t>
            </a:r>
            <a:r>
              <a:rPr lang="cs-CZ" sz="800" dirty="0"/>
              <a:t>, </a:t>
            </a:r>
            <a:r>
              <a:rPr lang="cs-CZ" sz="800" dirty="0" err="1"/>
              <a:t>Landesbausparkassen</a:t>
            </a:r>
            <a:r>
              <a:rPr lang="cs-CZ" sz="800" dirty="0"/>
              <a:t> (LBS);  Průměrná hrubá mzda – dle statistických úřadů daných zemí, u německých měst a Vídně – údaje rok 2015, ostatní H1 2016.</a:t>
            </a:r>
            <a:endParaRPr lang="cs-CZ" sz="800" dirty="0">
              <a:solidFill>
                <a:schemeClr val="tx2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7785219" y="1368179"/>
            <a:ext cx="907760" cy="517771"/>
            <a:chOff x="6993924" y="1353065"/>
            <a:chExt cx="1699055" cy="969112"/>
          </a:xfrm>
        </p:grpSpPr>
        <p:sp>
          <p:nvSpPr>
            <p:cNvPr id="11" name="Obdélník 10"/>
            <p:cNvSpPr/>
            <p:nvPr/>
          </p:nvSpPr>
          <p:spPr>
            <a:xfrm>
              <a:off x="6993924" y="1353065"/>
              <a:ext cx="1699055" cy="969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842" y="1465376"/>
              <a:ext cx="1264895" cy="507765"/>
            </a:xfrm>
            <a:prstGeom prst="rect">
              <a:avLst/>
            </a:prstGeom>
          </p:spPr>
        </p:pic>
      </p:grp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1428184"/>
            <a:ext cx="5066892" cy="42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53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3086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42478" y="2035923"/>
            <a:ext cx="845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3366"/>
                </a:solidFill>
              </a:rPr>
              <a:t>Děkujeme za pozornost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2217" y="4110490"/>
            <a:ext cx="810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1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cs-CZ" sz="5400" b="1" baseline="30000" dirty="0">
                <a:solidFill>
                  <a:srgbClr val="003366"/>
                </a:solidFill>
                <a:latin typeface="+mn-lt"/>
              </a:rPr>
              <a:t>Prodej bytů v Praze loni vzrostl na 6650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4858" y="2106459"/>
            <a:ext cx="4013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 Praze developeři prodali 6650 bytů, meziročně o 7 % více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Hodnota prodaných bytů v Praze dosáhla 31 mld. Kč, meziročně o 39 % více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Počet nově vydaných povolení na byty ale neodpovídá potřebám, pokles o zhruba 75 %</a:t>
            </a:r>
          </a:p>
          <a:p>
            <a:pPr>
              <a:spcAft>
                <a:spcPts val="1200"/>
              </a:spcAft>
            </a:pPr>
            <a:endParaRPr lang="cs-CZ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89417" y="4772037"/>
            <a:ext cx="39783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/>
              <a:t>Zdroj: Prodané byty s územním rozhodnutím do roku 2015 samostatné analýzy </a:t>
            </a:r>
            <a:r>
              <a:rPr lang="cs-CZ" sz="900" i="1" dirty="0" err="1"/>
              <a:t>Central</a:t>
            </a:r>
            <a:r>
              <a:rPr lang="cs-CZ" sz="900" i="1" dirty="0"/>
              <a:t> Group, 2016 </a:t>
            </a:r>
            <a:r>
              <a:rPr lang="cs-CZ" sz="900" i="1" dirty="0" err="1"/>
              <a:t>Central</a:t>
            </a:r>
            <a:r>
              <a:rPr lang="cs-CZ" sz="900" i="1" dirty="0"/>
              <a:t> Group, </a:t>
            </a:r>
            <a:r>
              <a:rPr lang="cs-CZ" sz="900" i="1" dirty="0" err="1"/>
              <a:t>Trigema</a:t>
            </a:r>
            <a:r>
              <a:rPr lang="cs-CZ" sz="900" i="1" dirty="0"/>
              <a:t>, Skanska Reality. Zahájené byty ČSÚ (2016 odhad </a:t>
            </a:r>
            <a:r>
              <a:rPr lang="cs-CZ" sz="900" i="1" dirty="0" err="1"/>
              <a:t>Central</a:t>
            </a:r>
            <a:r>
              <a:rPr lang="cs-CZ" sz="900" i="1" dirty="0"/>
              <a:t> Group)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011" y="2106459"/>
            <a:ext cx="4158073" cy="24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3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cs-CZ" sz="5400" b="1" baseline="30000" dirty="0">
                <a:solidFill>
                  <a:srgbClr val="003366"/>
                </a:solidFill>
                <a:latin typeface="+mn-lt"/>
              </a:rPr>
              <a:t>Odhad </a:t>
            </a:r>
            <a:r>
              <a:rPr lang="cs-CZ" sz="5400" b="1" baseline="30000" dirty="0" err="1">
                <a:solidFill>
                  <a:srgbClr val="003366"/>
                </a:solidFill>
                <a:latin typeface="+mn-lt"/>
              </a:rPr>
              <a:t>Central</a:t>
            </a:r>
            <a:r>
              <a:rPr lang="cs-CZ" sz="5400" b="1" baseline="30000" dirty="0">
                <a:solidFill>
                  <a:srgbClr val="003366"/>
                </a:solidFill>
                <a:latin typeface="+mn-lt"/>
              </a:rPr>
              <a:t> Group pro rok 2017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6264" y="2064042"/>
            <a:ext cx="3599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Letos očekáváme stagnaci prodaných bytů (důvodem je omezená nabídka bytů, zhoršení podmínek hypoték)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Hodnota prodaných bytů         v Praze vzroste na 33 mld. Kč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Ceny porostou o zhruba 5 %</a:t>
            </a:r>
          </a:p>
          <a:p>
            <a:pPr>
              <a:spcAft>
                <a:spcPts val="1200"/>
              </a:spcAft>
            </a:pPr>
            <a:r>
              <a:rPr lang="cs-CZ" sz="20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53943" y="5011608"/>
            <a:ext cx="44083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/>
              <a:t>Zdroj: </a:t>
            </a:r>
            <a:r>
              <a:rPr lang="cs-CZ" sz="900" i="1" dirty="0" err="1"/>
              <a:t>Central</a:t>
            </a:r>
            <a:r>
              <a:rPr lang="cs-CZ" sz="900" i="1" dirty="0"/>
              <a:t> Group, *Odhad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0" y="2213986"/>
            <a:ext cx="4670896" cy="273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3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cs-CZ" sz="5400" b="1" baseline="30000" dirty="0">
                <a:solidFill>
                  <a:srgbClr val="003366"/>
                </a:solidFill>
                <a:latin typeface="+mn-lt"/>
              </a:rPr>
              <a:t>Nabídka nových bytů je rekordně nízká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6263" y="2110713"/>
            <a:ext cx="79914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Počty nabízených bytů rekordně klesly z 5500 na začátku loňského roku na nynějších 4000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Developeři loni nově uvedli na trh výrazně méně bytů, než kolik se prodalo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Zhruba 3/4 nabízených bytů spadají do nejvyššího cenového segmentu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Reálná nabídka cenově dostupných bytů je tak jen cca 1000 bytů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Chybějící nabídka a silná poptávka = rostoucí ceny</a:t>
            </a:r>
          </a:p>
          <a:p>
            <a:pPr>
              <a:spcAft>
                <a:spcPts val="1200"/>
              </a:spcAft>
            </a:pPr>
            <a:r>
              <a:rPr lang="cs-CZ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327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5400" b="1" baseline="30000" dirty="0">
                <a:solidFill>
                  <a:srgbClr val="003366"/>
                </a:solidFill>
                <a:latin typeface="+mn-lt"/>
              </a:rPr>
              <a:t>Nedostatek bytů není vinou developerů</a:t>
            </a:r>
            <a:endParaRPr lang="cs-CZ" sz="32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6262" y="1564527"/>
            <a:ext cx="79914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V různé fázi přípravy mají developeři v Praze 70 tisíc bytů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Do pěti let jich na trh přijde maximálně 24.000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Neskutečně dlouhé povolovací procesy, podle Světové banky má ČR 130. místo ze 190 zemí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47602" y="5218424"/>
            <a:ext cx="44083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/>
              <a:t>Zdroj: </a:t>
            </a:r>
            <a:r>
              <a:rPr lang="cs-CZ" sz="900" i="1" dirty="0" err="1"/>
              <a:t>Central</a:t>
            </a:r>
            <a:r>
              <a:rPr lang="cs-CZ" sz="900" i="1" dirty="0"/>
              <a:t> Group, </a:t>
            </a:r>
            <a:r>
              <a:rPr lang="cs-CZ" sz="900" i="1" dirty="0" err="1"/>
              <a:t>Trigema</a:t>
            </a:r>
            <a:r>
              <a:rPr lang="cs-CZ" sz="900" i="1" dirty="0"/>
              <a:t>, Skanska Reality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53" y="2863280"/>
            <a:ext cx="4380968" cy="236271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76263" y="3004730"/>
            <a:ext cx="372339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Doba od zahájení práce na projektu ke kolaudaci se prodloužila z 8 na 10 let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Podle podkladů schváleného Strategického plánu Prahy je třeba stavět 5000 až 6000 bytů ročně, aby trh zvládl růst počtu obyvatel (do roku 2030 může počet obyvatel Prahy vzrůst o 160.000)</a:t>
            </a:r>
          </a:p>
        </p:txBody>
      </p:sp>
    </p:spTree>
    <p:extLst>
      <p:ext uri="{BB962C8B-B14F-4D97-AF65-F5344CB8AC3E}">
        <p14:creationId xmlns:p14="http://schemas.microsoft.com/office/powerpoint/2010/main" val="369005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cs-CZ" sz="5400" b="1" baseline="30000" dirty="0">
                <a:solidFill>
                  <a:srgbClr val="003366"/>
                </a:solidFill>
                <a:latin typeface="+mn-lt"/>
              </a:rPr>
              <a:t>Největší rozvojová území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6264" y="2076442"/>
            <a:ext cx="40218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Největší zásobou připravovaných bytů disponují Praha 5, 4, 10, 9 a 8</a:t>
            </a:r>
          </a:p>
          <a:p>
            <a:pPr>
              <a:spcAft>
                <a:spcPts val="1200"/>
              </a:spcAft>
            </a:pPr>
            <a:endParaRPr lang="cs-CZ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spcAft>
                <a:spcPts val="1200"/>
              </a:spcAft>
            </a:pPr>
            <a:r>
              <a:rPr lang="cs-CZ" sz="20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98126" y="2076442"/>
            <a:ext cx="3901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Katastrální území: Karlín, Žižkov, Modřany, Smíchov a Libeň</a:t>
            </a:r>
          </a:p>
          <a:p>
            <a:pPr>
              <a:spcAft>
                <a:spcPts val="1200"/>
              </a:spcAft>
            </a:pPr>
            <a:endParaRPr lang="cs-CZ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spcAft>
                <a:spcPts val="1200"/>
              </a:spcAft>
            </a:pPr>
            <a:r>
              <a:rPr lang="cs-CZ" sz="20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5564939"/>
            <a:ext cx="44083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/>
              <a:t>Zdroj: </a:t>
            </a:r>
            <a:r>
              <a:rPr lang="cs-CZ" sz="900" i="1" dirty="0" err="1"/>
              <a:t>Central</a:t>
            </a:r>
            <a:r>
              <a:rPr lang="cs-CZ" sz="900" i="1" dirty="0"/>
              <a:t> Group, </a:t>
            </a:r>
            <a:r>
              <a:rPr lang="cs-CZ" sz="900" i="1" dirty="0" err="1"/>
              <a:t>Trigema</a:t>
            </a:r>
            <a:r>
              <a:rPr lang="cs-CZ" sz="900" i="1" dirty="0"/>
              <a:t>, Skanska Reality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51" y="2893512"/>
            <a:ext cx="2735959" cy="24661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2" y="2888955"/>
            <a:ext cx="3025213" cy="247068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76264" y="1558808"/>
            <a:ext cx="799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Rozvojová území s pravděpodobným zahájením výstavby do 5 let</a:t>
            </a:r>
          </a:p>
        </p:txBody>
      </p:sp>
    </p:spTree>
    <p:extLst>
      <p:ext uri="{BB962C8B-B14F-4D97-AF65-F5344CB8AC3E}">
        <p14:creationId xmlns:p14="http://schemas.microsoft.com/office/powerpoint/2010/main" val="15970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532" y="549275"/>
            <a:ext cx="8541328" cy="11153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cs-CZ" sz="5400" b="1" baseline="30000" dirty="0">
                <a:solidFill>
                  <a:srgbClr val="003366"/>
                </a:solidFill>
                <a:latin typeface="+mn-lt"/>
              </a:rPr>
              <a:t>Budoucnost Prahy je na brownfieldech</a:t>
            </a:r>
            <a:endParaRPr lang="cs-CZ" sz="5400" b="1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76263" y="1272329"/>
            <a:ext cx="79914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6264" y="1728960"/>
            <a:ext cx="79914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 Praze je 950 ha transformačních území, velkou část z nich tvoří brownfieldy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Většinou jde o nepřístupná, zanedbaná a kontaminovaná území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Hlavním problémem je obvykle nutnost dekontaminace v řádu desítek až stovek mil. Kč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Pokud se najde investor s kvalitní koncepcí a je připraven území revitalizovat a uhradit náklady dekontaminace, město by mělo jeho záměr podpořit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Urychlit složité a zdlouhavé změny územního plánu</a:t>
            </a:r>
          </a:p>
          <a:p>
            <a:pPr>
              <a:spcAft>
                <a:spcPts val="1200"/>
              </a:spcAft>
            </a:pPr>
            <a:endParaRPr lang="cs-CZ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spcAft>
                <a:spcPts val="1200"/>
              </a:spcAft>
            </a:pPr>
            <a:r>
              <a:rPr lang="cs-CZ" sz="20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32707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2016</TotalTime>
  <Words>1207</Words>
  <Application>Microsoft Office PowerPoint</Application>
  <PresentationFormat>Předvádění na obrazovce (4:3)</PresentationFormat>
  <Paragraphs>131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Motiv Office</vt:lpstr>
      <vt:lpstr>Prezentace aplikace PowerPoint</vt:lpstr>
      <vt:lpstr>Rok společných analýz trhu</vt:lpstr>
      <vt:lpstr>Prezentace aplikace PowerPoint</vt:lpstr>
      <vt:lpstr>Prodej bytů v Praze loni vzrostl na 6650</vt:lpstr>
      <vt:lpstr>Odhad Central Group pro rok 2017</vt:lpstr>
      <vt:lpstr>Nabídka nových bytů je rekordně nízká</vt:lpstr>
      <vt:lpstr>Nedostatek bytů není vinou developerů</vt:lpstr>
      <vt:lpstr>Největší rozvojová území</vt:lpstr>
      <vt:lpstr>Budoucnost Prahy je na brownfieldech</vt:lpstr>
      <vt:lpstr>Obrovský multiplikační efekt developmentu</vt:lpstr>
      <vt:lpstr>Prezentace aplikace PowerPoint</vt:lpstr>
      <vt:lpstr>Prezentace aplikace PowerPoint</vt:lpstr>
      <vt:lpstr>Průměrná cena dostupných bytů</vt:lpstr>
      <vt:lpstr>Prezentace aplikace PowerPoint</vt:lpstr>
      <vt:lpstr>Průměrná cena prodaných bytů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Srovnání ceny novostaveb a secondhandů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Schvalování výstavby nových bytů </vt:lpstr>
      <vt:lpstr>Počet nových bytů na 100 tis. obyvatel</vt:lpstr>
      <vt:lpstr>Dostupnost nového bydlení se zhoršila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havel</dc:creator>
  <cp:lastModifiedBy>pomazal</cp:lastModifiedBy>
  <cp:revision>91</cp:revision>
  <cp:lastPrinted>2017-01-24T12:18:49Z</cp:lastPrinted>
  <dcterms:created xsi:type="dcterms:W3CDTF">2017-01-09T07:02:32Z</dcterms:created>
  <dcterms:modified xsi:type="dcterms:W3CDTF">2017-01-25T07:19:52Z</dcterms:modified>
</cp:coreProperties>
</file>